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DC5CE-726D-9A57-E4AC-E0A728B7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BF0372-F7B9-BA16-37AF-66CE5167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12AA-609E-49AD-868F-09C4062EDA53}" type="datetimeFigureOut">
              <a:rPr lang="es-CO" smtClean="0"/>
              <a:t>19/02/2024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7C51A3-B5EA-F83E-9D1F-2293A12E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EF78B6-438D-AF5F-6BBF-E5090314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19C0-43D4-4357-AD55-F5B9B9B4BA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5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8DB455-C970-BA10-CF5E-AB2B0C11F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58F192-D6EE-F10F-A9A0-F1EC5E781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C927F-559A-5EA4-3395-D406222B0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1412AA-609E-49AD-868F-09C4062EDA53}" type="datetimeFigureOut">
              <a:rPr lang="es-CO" smtClean="0"/>
              <a:t>19/02/2024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E6335-C825-B9E3-0AF0-5AA4388F1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85815-AAFA-E368-EB81-C2A539AE3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D19C0-43D4-4357-AD55-F5B9B9B4BA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99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6B75BC-A745-ABBD-3387-E1312387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7EAC86-F7EB-88CC-776A-86BDA38850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ECFA65-ECDF-57DA-9120-9CE56E2A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B40691-CF6F-091D-C6AD-C9EA45F70B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0D7089-7BBE-FCB2-7555-F1AE8261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EFF19B-5C3A-F97E-245E-C31137AC2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665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A66F717-BC04-08CF-140D-7996C502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93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73">
                <a:solidFill>
                  <a:srgbClr val="000000"/>
                </a:solidFill>
              </a:rPr>
              <a:t> </a:t>
            </a:r>
            <a:r>
              <a:rPr lang="es-CO" sz="2000" b="1" spc="-13">
                <a:solidFill>
                  <a:srgbClr val="000000"/>
                </a:solidFill>
              </a:rPr>
              <a:t>EPS-</a:t>
            </a:r>
            <a:r>
              <a:rPr lang="es-CO" sz="2000" b="1" spc="-67">
                <a:solidFill>
                  <a:srgbClr val="000000"/>
                </a:solidFill>
              </a:rPr>
              <a:t>I</a:t>
            </a:r>
            <a:endParaRPr lang="es-CO" sz="2000"/>
          </a:p>
          <a:p>
            <a:pPr algn="ctr">
              <a:spcBef>
                <a:spcPts val="7"/>
              </a:spcBef>
            </a:pPr>
            <a:r>
              <a:rPr lang="es-CO" sz="2000" b="1" spc="-13">
                <a:solidFill>
                  <a:srgbClr val="000000"/>
                </a:solidFill>
              </a:rPr>
              <a:t>SUBSIDIADO-</a:t>
            </a:r>
            <a:r>
              <a:rPr lang="es-CO" sz="2000" b="1">
                <a:solidFill>
                  <a:srgbClr val="000000"/>
                </a:solidFill>
              </a:rPr>
              <a:t>CORTE</a:t>
            </a:r>
            <a:r>
              <a:rPr lang="es-CO" sz="2000" b="1" spc="20">
                <a:solidFill>
                  <a:srgbClr val="000000"/>
                </a:solidFill>
              </a:rPr>
              <a:t> DICIEMBRE</a:t>
            </a:r>
            <a:r>
              <a:rPr lang="es-CO" sz="2000" b="1" spc="-73">
                <a:solidFill>
                  <a:srgbClr val="000000"/>
                </a:solidFill>
              </a:rPr>
              <a:t> </a:t>
            </a:r>
            <a:r>
              <a:rPr lang="es-CO" sz="2000" b="1" spc="-13">
                <a:solidFill>
                  <a:srgbClr val="000000"/>
                </a:solidFill>
              </a:rPr>
              <a:t>2021.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CEEEFB8-FD0E-73C0-7D2E-1BD478061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CD39B78-1B40-9CF0-BE8E-F3DCE65B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PIRAMIDE</a:t>
            </a:r>
            <a:r>
              <a:rPr lang="es-CO" b="1" spc="-87">
                <a:solidFill>
                  <a:srgbClr val="000000"/>
                </a:solidFill>
              </a:rPr>
              <a:t> </a:t>
            </a: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POBLACIONAL</a:t>
            </a:r>
            <a:r>
              <a:rPr lang="es-CO" b="1" spc="-100">
                <a:solidFill>
                  <a:srgbClr val="000000"/>
                </a:solidFill>
              </a:rPr>
              <a:t> </a:t>
            </a: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NACIONAL</a:t>
            </a:r>
            <a:r>
              <a:rPr lang="es-CO" b="1" spc="-87">
                <a:solidFill>
                  <a:srgbClr val="000000"/>
                </a:solidFill>
              </a:rPr>
              <a:t> </a:t>
            </a: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MALLAMAS</a:t>
            </a:r>
            <a:r>
              <a:rPr lang="es-CO" b="1" spc="-87">
                <a:solidFill>
                  <a:srgbClr val="000000"/>
                </a:solidFill>
              </a:rPr>
              <a:t> </a:t>
            </a:r>
            <a:r>
              <a:rPr lang="es-CO" b="1" spc="-27">
                <a:solidFill>
                  <a:srgbClr val="000000"/>
                </a:solidFill>
              </a:rPr>
              <a:t>EPS-</a:t>
            </a:r>
            <a:endParaRPr lang="es-CO">
              <a:latin typeface="Arial"/>
              <a:cs typeface="Arial"/>
            </a:endParaRPr>
          </a:p>
          <a:p>
            <a:pPr marL="847" algn="ctr">
              <a:spcBef>
                <a:spcPts val="7"/>
              </a:spcBef>
            </a:pPr>
            <a:r>
              <a:rPr lang="es-CO" b="1">
                <a:solidFill>
                  <a:srgbClr val="000000"/>
                </a:solidFill>
                <a:latin typeface="Arial"/>
                <a:cs typeface="Arial"/>
              </a:rPr>
              <a:t>IV</a:t>
            </a:r>
            <a:r>
              <a:rPr lang="es-CO" b="1" spc="67">
                <a:solidFill>
                  <a:srgbClr val="000000"/>
                </a:solidFill>
              </a:rPr>
              <a:t> TRIMESTRE </a:t>
            </a:r>
            <a:r>
              <a:rPr lang="es-CO" b="1" spc="-27">
                <a:solidFill>
                  <a:srgbClr val="000000"/>
                </a:solidFill>
              </a:rPr>
              <a:t>CONTRIBUTIVO-</a:t>
            </a:r>
            <a:r>
              <a:rPr lang="es-CO" b="1" spc="-13">
                <a:solidFill>
                  <a:srgbClr val="000000"/>
                </a:solidFill>
              </a:rPr>
              <a:t>2021.</a:t>
            </a:r>
            <a:endParaRPr lang="es-CO" dirty="0">
              <a:latin typeface="Arial"/>
              <a:cs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19BE02-AF64-984C-7FD8-FB616BC8F3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AF0BF08-80DA-FCDA-B694-2122A08D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817295-DE2F-2E68-A8A8-BD49AFAC04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7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41F607-A8FE-74B0-16DB-DD2724F2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E3A1F3-D285-7C77-DF9F-3D8DEC610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609DD22-D577-E1B1-12AC-668E543C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7D30FC-38E2-3036-B2EA-1B33869A4F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263A61E-A496-B998-6310-14764FF7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087CD-389A-B5A1-6DE5-2A227971CF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7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81FB1E-B331-08A3-D43B-427B182D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933" marR="6773" indent="50799" algn="ctr">
              <a:spcBef>
                <a:spcPts val="140"/>
              </a:spcBef>
            </a:pPr>
            <a:r>
              <a:rPr lang="es-CO" sz="2667" b="1" spc="-293">
                <a:solidFill>
                  <a:srgbClr val="396236"/>
                </a:solidFill>
              </a:rPr>
              <a:t>PRIORIDADES</a:t>
            </a:r>
            <a:r>
              <a:rPr lang="es-CO" sz="2667" b="1" spc="67">
                <a:solidFill>
                  <a:srgbClr val="396236"/>
                </a:solidFill>
              </a:rPr>
              <a:t> </a:t>
            </a:r>
            <a:r>
              <a:rPr lang="es-CO" sz="2667" b="1" spc="-300">
                <a:solidFill>
                  <a:srgbClr val="396236"/>
                </a:solidFill>
              </a:rPr>
              <a:t>NACIONALES</a:t>
            </a:r>
            <a:r>
              <a:rPr lang="es-CO" sz="2667" b="1" spc="73">
                <a:solidFill>
                  <a:srgbClr val="396236"/>
                </a:solidFill>
              </a:rPr>
              <a:t> </a:t>
            </a:r>
            <a:r>
              <a:rPr lang="es-CO" sz="2667" b="1" spc="-373">
                <a:solidFill>
                  <a:srgbClr val="396236"/>
                </a:solidFill>
              </a:rPr>
              <a:t>REG. </a:t>
            </a:r>
            <a:r>
              <a:rPr lang="es-CO" sz="2667" b="1" spc="-280">
                <a:solidFill>
                  <a:srgbClr val="396236"/>
                </a:solidFill>
              </a:rPr>
              <a:t>CONTRIBUTIVO</a:t>
            </a:r>
            <a:r>
              <a:rPr lang="es-CO" sz="2667" b="1" spc="-33">
                <a:solidFill>
                  <a:srgbClr val="396236"/>
                </a:solidFill>
              </a:rPr>
              <a:t> </a:t>
            </a:r>
            <a:r>
              <a:rPr lang="es-CO" sz="2667" b="1">
                <a:solidFill>
                  <a:srgbClr val="396236"/>
                </a:solidFill>
              </a:rPr>
              <a:t>–</a:t>
            </a:r>
            <a:r>
              <a:rPr lang="es-CO" sz="2667" b="1" spc="-53">
                <a:solidFill>
                  <a:srgbClr val="396236"/>
                </a:solidFill>
              </a:rPr>
              <a:t> </a:t>
            </a:r>
            <a:r>
              <a:rPr lang="es-CO" sz="2667" b="1" spc="-280">
                <a:solidFill>
                  <a:srgbClr val="396236"/>
                </a:solidFill>
              </a:rPr>
              <a:t>VIGENCIA</a:t>
            </a:r>
            <a:r>
              <a:rPr lang="es-CO" sz="2667" b="1" spc="-53">
                <a:solidFill>
                  <a:srgbClr val="396236"/>
                </a:solidFill>
              </a:rPr>
              <a:t> </a:t>
            </a:r>
            <a:r>
              <a:rPr lang="es-CO" sz="2667" b="1" spc="73">
                <a:solidFill>
                  <a:srgbClr val="396236"/>
                </a:solidFill>
              </a:rPr>
              <a:t>2021</a:t>
            </a:r>
            <a:endParaRPr lang="es-CO" sz="2667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85A407-4E07-ABB0-5D5E-2DECC80528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3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C3EDF1-C33C-17A7-6D99-B6B44102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542413-8A68-012D-B4E3-649CC9BD3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5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A079B67-DC79-4397-0EF3-BC29F6D7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/>
              <a:t>Rendición de Cuentas IV Trimestre 2021</a:t>
            </a:r>
            <a:br>
              <a:rPr lang="es-ES" sz="4000"/>
            </a:br>
            <a:r>
              <a:rPr lang="es-ES" sz="4000"/>
              <a:t> (Octubre- Noviembre y Diciembre)</a:t>
            </a:r>
            <a:endParaRPr lang="es-419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396E89-BBEE-38BE-5202-A8933F3AC8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16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9319B90-7BE7-77EE-807A-51ABE427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267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Indicadores Sistema Obligatorio de Garantía de Calidad</a:t>
            </a:r>
            <a:br>
              <a:rPr lang="es-CO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3CB1D2-7D34-04B9-F4AF-D473FC80C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1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276FDED-1CC3-CBCE-0733-7A594FE12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AE66DDD-0B14-0FB8-0581-225097784E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02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98F3FD9-2FE7-3396-F6D6-5EC78243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333"/>
              </a:spcAft>
            </a:pPr>
            <a:r>
              <a:rPr lang="es-MX" sz="1467" b="0">
                <a:solidFill>
                  <a:srgbClr val="000000"/>
                </a:solidFill>
                <a:latin typeface="+mn-lt"/>
              </a:rPr>
              <a:t>Conforme lo establece el MSPS en lo relacionado con los periodos de tiempo en los cuales el afiliado podrá recibir la atención médica por  especialista en medicina interna, ginecobstetricia, cirugía y pediatría, se puede entender, que la EAPB dispone de una adecuada red de prestadores con la suficiente capacidad resolutiva y así mismo un proceso de referencia y contra referencia que responde a la necesidad del afiliado, logrando su propósito al regular y controlar las remisiones otorgadas por medicina general y mantener la utilidad de la baja complejidad en el manejo integral de las patologías diagnosticadas en estos centros asistenciales</a:t>
            </a:r>
            <a:r>
              <a:rPr lang="es-MX" sz="1333" b="0">
                <a:solidFill>
                  <a:srgbClr val="000000"/>
                </a:solidFill>
                <a:latin typeface="+mn-lt"/>
              </a:rPr>
              <a:t>.</a:t>
            </a:r>
            <a:r>
              <a:rPr lang="es-MX" sz="1333">
                <a:latin typeface="+mn-lt"/>
              </a:rPr>
              <a:t> </a:t>
            </a:r>
            <a:br>
              <a:rPr lang="es-MX" sz="1333">
                <a:latin typeface="+mn-lt"/>
              </a:rPr>
            </a:br>
            <a:endParaRPr lang="es-CO" sz="1333" b="0" dirty="0">
              <a:solidFill>
                <a:schemeClr val="accent1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B8A44-531B-6AC2-C3C9-D47F815C3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48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91E0781-4894-4DA1-5F96-F0D72074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EA98F8-756D-2A13-6333-C386FEDBA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4D0D36B-5E51-E0BB-9296-2B213C7E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A90A43-C1CA-6F1B-89D4-4E5E097F9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5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C8318A8-999B-8431-C130-EB8B47B4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9C81D9-F56C-8AA3-7907-D1AFD9BF30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8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64B654A-0A55-CEF2-DF86-899E1591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7EB79E-B403-F270-F88B-CBBBACEC7A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3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2C2185-627F-486B-B52C-C6468B035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53E845-F8DB-AB1B-43AA-C7FAEFA026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66C34E-D369-AE7C-8282-F0F636183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MX"/>
            </a:b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FAD3CE-B192-B362-EEA6-57199AA4D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3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E06EE95-1622-BC65-9E44-B30F34CD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AC2BAA-190A-5BC8-C9CC-387363D7C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7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6C8B88C-9348-8886-89BE-014E41BB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TABLA DE CONTENIDO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C65D6F-3D3F-0D90-D5CD-D4324FE67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EB8B417-16F8-4C9E-1AFC-5F43E3A6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F1264F-C730-EA23-10D7-E624A3099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6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EE66AA-96E8-99E1-A39A-69D7759E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5D40BA-7C8E-BA0E-F0BC-45EE3D390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5721C20-677B-612A-158D-C1EE4DC8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3200" u="sng">
                <a:solidFill>
                  <a:schemeClr val="bg2"/>
                </a:solidFill>
                <a:latin typeface="+mn-lt"/>
              </a:rPr>
              <a:t>DISTRIBUCION PQRS IV TRIMESTRE 2021</a:t>
            </a:r>
            <a:endParaRPr lang="es-CO" sz="3200" u="sng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39111E-EADC-0AEC-5097-526831F70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3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A748826-F875-AA36-EE3E-3C152948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1B53D1-FFEF-4373-ED6E-0C86F1DA0D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4DA0761-E8C3-81C0-A18B-3494B6B34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/>
              <a:t>PQR POR REGIONALES</a:t>
            </a:r>
            <a:endParaRPr lang="es-419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583759-1E21-451B-7D05-91B822E407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90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CE45130-E130-1AC9-C7AA-B33ECDE5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419932-DE5B-EF40-1023-AD59D28CE1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6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60E1F59-7E80-A6DC-D9AD-5435AC00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MOTIVOS MÁS FRECUENTES DE PQR SENTENCIA T-760</a:t>
            </a:r>
            <a:br>
              <a:rPr lang="es-CO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s-CO" sz="7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C2F8DF-0F2C-D3E8-3839-CC9329DFA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ED7DE27-ED1A-F754-ED47-3F9137C0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A0B1C9-3FF9-EC2A-01EA-6A268E38E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88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DECACB2-708A-C602-62A4-24B3E38F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5B68BAF-AC82-4F9E-6CD2-B85A41B5B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8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DAF60FE-2D32-D540-04BE-403545FA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CUARTO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2679602-7F43-279F-AE9C-1EABA3233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3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C530EB1-B217-9CA3-9FFF-4631E657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C246F8-F869-A430-A248-B526B6DCB0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3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6E05A55-E17E-C351-0399-16D35BE5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FE1DD3-7D6A-2134-8B82-08CC0D3EA8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2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9178063-B0DD-0CDA-F0B8-40454D71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F19742-341E-F473-1B1E-6BD0845F5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4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43E6D38-2961-A7BC-D3EB-50A07C03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INFORME CUARTO TRIMESTRE 2021</a:t>
            </a:r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8295CE-8307-CBF5-2BF8-30BD74D53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2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C268179-1F7C-3D66-0725-AF48EE1C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36261C-D7A5-52FF-D3D9-8E09CDC02E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776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DA3396-8B2A-2A3E-9DFC-EFC6A326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58CBCC-CEEB-4E3C-F2E3-580AB8801F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9847E3-0635-7CE5-E9DB-69F6CA86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B2DD07-2506-CBB7-B043-C35499142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01FB61-7926-20C2-1065-1468E684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C9D657-8082-56CB-4CD5-44907F691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D63D17A-B577-0C86-2C9C-7989D5C0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16EF5C-749A-6CD1-7D0A-C6BF976F58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E8703C-9A1A-3E9D-C989-3E9C8913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BBD5273-FBD0-557E-1C05-6A14B45EC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E73EB85-9CF2-90F7-5585-3FA4AA7D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15CEA1-D1D4-4E87-E88A-1DB4A2E39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F47442A-FD24-2375-1BCC-2BEA4DD83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933" marR="6773" algn="ctr">
              <a:spcBef>
                <a:spcPts val="133"/>
              </a:spcBef>
            </a:pPr>
            <a:r>
              <a:rPr lang="es-ES" sz="4000" b="1" spc="-13">
                <a:solidFill>
                  <a:srgbClr val="000000"/>
                </a:solidFill>
              </a:rPr>
              <a:t>CARACTERIZACION POBLACIONAL </a:t>
            </a:r>
            <a:r>
              <a:rPr lang="es-ES" sz="4000" b="1">
                <a:solidFill>
                  <a:srgbClr val="000000"/>
                </a:solidFill>
              </a:rPr>
              <a:t>MALLAMAS</a:t>
            </a:r>
            <a:r>
              <a:rPr lang="es-ES" sz="4000" b="1" spc="-147">
                <a:solidFill>
                  <a:srgbClr val="000000"/>
                </a:solidFill>
              </a:rPr>
              <a:t> </a:t>
            </a:r>
            <a:r>
              <a:rPr lang="es-ES" sz="4000" b="1">
                <a:solidFill>
                  <a:srgbClr val="000000"/>
                </a:solidFill>
              </a:rPr>
              <a:t>EPS-</a:t>
            </a:r>
            <a:r>
              <a:rPr lang="es-ES" sz="4000" b="1" spc="-67">
                <a:solidFill>
                  <a:srgbClr val="000000"/>
                </a:solidFill>
              </a:rPr>
              <a:t>I </a:t>
            </a:r>
            <a:r>
              <a:rPr lang="es-ES" sz="4000" b="1" spc="-27">
                <a:solidFill>
                  <a:srgbClr val="000000"/>
                </a:solidFill>
              </a:rPr>
              <a:t>2021</a:t>
            </a:r>
            <a:br>
              <a:rPr lang="es-ES" sz="4000" b="1" spc="-27">
                <a:solidFill>
                  <a:srgbClr val="000000"/>
                </a:solidFill>
              </a:rPr>
            </a:br>
            <a:br>
              <a:rPr lang="es-ES" sz="4000" b="1" spc="-27">
                <a:solidFill>
                  <a:srgbClr val="000000"/>
                </a:solidFill>
              </a:rPr>
            </a:br>
            <a:r>
              <a:rPr lang="es-ES" sz="4000" b="1" spc="-27">
                <a:solidFill>
                  <a:srgbClr val="000000"/>
                </a:solidFill>
              </a:rPr>
              <a:t>IV TRIMESTRE</a:t>
            </a:r>
            <a:endParaRPr lang="es-ES" sz="4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CE074C-E69D-D134-2342-4184EF6F90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650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8AB5969-06E6-AC08-5019-55CBF429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554626-366C-7072-2CE6-77797CF88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5E43F23-2175-54A2-75C1-99B55B6D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8789DB-39A7-9CD0-9060-EFA0BECCD4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47D9FD-D36D-A6A3-C65F-6ED9A0BC7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1100"/>
            </a:pPr>
            <a:r>
              <a:rPr lang="es-CO" sz="5333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CO" sz="5333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499166-37F0-D6AF-DA1C-E92C9EC1E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28E675-C89B-C545-C210-9EB2EF5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CE93C1-4E45-050F-F8E4-B4EDC2A6E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2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D30C2A4-8358-3175-F35C-AD5C50F7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733A65-1D50-AAFB-3938-B428ACF4BF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AA6879-C6BA-CFCD-B17E-AEAD2653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33"/>
              </a:spcBef>
            </a:pPr>
            <a:r>
              <a:rPr lang="es-CO" sz="2000" b="1">
                <a:solidFill>
                  <a:srgbClr val="000000"/>
                </a:solidFill>
              </a:rPr>
              <a:t>PIRAMIDE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POBLACIONAL</a:t>
            </a:r>
            <a:r>
              <a:rPr lang="es-CO" sz="2000" b="1" spc="-100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NACIONAL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>
                <a:solidFill>
                  <a:srgbClr val="000000"/>
                </a:solidFill>
              </a:rPr>
              <a:t>MALLAMAS</a:t>
            </a:r>
            <a:r>
              <a:rPr lang="es-CO" sz="2000" b="1" spc="-87">
                <a:solidFill>
                  <a:srgbClr val="000000"/>
                </a:solidFill>
              </a:rPr>
              <a:t> </a:t>
            </a:r>
            <a:r>
              <a:rPr lang="es-CO" sz="2000" b="1" spc="-27">
                <a:solidFill>
                  <a:srgbClr val="000000"/>
                </a:solidFill>
              </a:rPr>
              <a:t>EPS-</a:t>
            </a:r>
            <a:endParaRPr lang="es-CO" sz="2000"/>
          </a:p>
          <a:p>
            <a:pPr marL="847" algn="ctr">
              <a:spcBef>
                <a:spcPts val="7"/>
              </a:spcBef>
            </a:pPr>
            <a:r>
              <a:rPr lang="es-CO" sz="2000" b="1">
                <a:solidFill>
                  <a:srgbClr val="000000"/>
                </a:solidFill>
              </a:rPr>
              <a:t>IV</a:t>
            </a:r>
            <a:r>
              <a:rPr lang="es-CO" sz="2000" b="1" spc="53">
                <a:solidFill>
                  <a:srgbClr val="000000"/>
                </a:solidFill>
              </a:rPr>
              <a:t> TRIMESTRE </a:t>
            </a:r>
            <a:r>
              <a:rPr lang="es-CO" sz="2000" b="1" spc="-27">
                <a:solidFill>
                  <a:srgbClr val="000000"/>
                </a:solidFill>
              </a:rPr>
              <a:t>SUBSIDIADO-</a:t>
            </a:r>
            <a:r>
              <a:rPr lang="es-CO" sz="2000" b="1" spc="-13">
                <a:solidFill>
                  <a:srgbClr val="000000"/>
                </a:solidFill>
              </a:rPr>
              <a:t>2021.</a:t>
            </a:r>
            <a:endParaRPr lang="es-CO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808F9C-29EF-118A-9B53-E4049E2D6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5A5AB92-650F-B373-F61C-553B9519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D24396-45E3-528B-28D8-9963121D3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6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Panorámica</PresentationFormat>
  <Paragraphs>19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Aptos</vt:lpstr>
      <vt:lpstr>Aptos Display</vt:lpstr>
      <vt:lpstr>Arial</vt:lpstr>
      <vt:lpstr>Calibri</vt:lpstr>
      <vt:lpstr>Tema de Office</vt:lpstr>
      <vt:lpstr>Presentación de PowerPoint</vt:lpstr>
      <vt:lpstr>Rendición de Cuentas IV Trimestre 2021  (Octubre- Noviembre y Diciembre)</vt:lpstr>
      <vt:lpstr>TABLA DE CONTENIDO</vt:lpstr>
      <vt:lpstr>Presentación de PowerPoint</vt:lpstr>
      <vt:lpstr>CARACTERIZACION POBLACIONAL MALLAMAS EPS-I 2021  IV TRIMESTRE</vt:lpstr>
      <vt:lpstr>Presentación de PowerPoint</vt:lpstr>
      <vt:lpstr>Presentación de PowerPoint</vt:lpstr>
      <vt:lpstr>PIRAMIDE POBLACIONAL NACIONAL MALLAMAS EPS- IV TRIMESTRE SUBSIDIADO-2021.</vt:lpstr>
      <vt:lpstr>Presentación de PowerPoint</vt:lpstr>
      <vt:lpstr>Presentación de PowerPoint</vt:lpstr>
      <vt:lpstr>Presentación de PowerPoint</vt:lpstr>
      <vt:lpstr>POBLACIONAL NACIONAL MALLAMAS EPS-I SUBSIDIADO-CORTE DICIEMBRE 2021.</vt:lpstr>
      <vt:lpstr>PIRAMIDE POBLACIONAL NACIONAL MALLAMAS EPS- IV TRIMESTRE CONTRIBUTIVO-2021.</vt:lpstr>
      <vt:lpstr>Presentación de PowerPoint</vt:lpstr>
      <vt:lpstr>Presentación de PowerPoint</vt:lpstr>
      <vt:lpstr>Presentación de PowerPoint</vt:lpstr>
      <vt:lpstr>Presentación de PowerPoint</vt:lpstr>
      <vt:lpstr>PRIORIDADES NACIONALES REG. CONTRIBUTIVO – VIGENCIA 2021</vt:lpstr>
      <vt:lpstr>Presentación de PowerPoint</vt:lpstr>
      <vt:lpstr>Indicadores Sistema Obligatorio de Garantía de Calidad </vt:lpstr>
      <vt:lpstr>Presentación de PowerPoint</vt:lpstr>
      <vt:lpstr>Conforme lo establece el MSPS en lo relacionado con los periodos de tiempo en los cuales el afiliado podrá recibir la atención médica por  especialista en medicina interna, ginecobstetricia, cirugía y pediatría, se puede entender, que la EAPB dispone de una adecuada red de prestadores con la suficiente capacidad resolutiva y así mismo un proceso de referencia y contra referencia que responde a la necesidad del afiliado, logrando su propósito al regular y controlar las remisiones otorgadas por medicina general y mantener la utilidad de la baja complejidad en el manejo integral de las patologías diagnosticadas en estos centros asistenciales.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DISTRIBUCION PQRS IV TRIMESTRE 2021</vt:lpstr>
      <vt:lpstr>Presentación de PowerPoint</vt:lpstr>
      <vt:lpstr>PQR POR REGIONALES</vt:lpstr>
      <vt:lpstr>Presentación de PowerPoint</vt:lpstr>
      <vt:lpstr>MOTIVOS MÁS FRECUENTES DE PQR SENTENCIA T-760 </vt:lpstr>
      <vt:lpstr>Presentación de PowerPoint</vt:lpstr>
      <vt:lpstr>Presentación de PowerPoint</vt:lpstr>
      <vt:lpstr>INFORME CUARTO TRIMESTRE 2021</vt:lpstr>
      <vt:lpstr>Presentación de PowerPoint</vt:lpstr>
      <vt:lpstr>Presentación de PowerPoint</vt:lpstr>
      <vt:lpstr>INFORME CUARTO TRIMESTRE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 PUBLICA 03</dc:creator>
  <cp:lastModifiedBy>SALUD PUBLICA 03</cp:lastModifiedBy>
  <cp:revision>1</cp:revision>
  <dcterms:created xsi:type="dcterms:W3CDTF">2024-02-19T21:33:55Z</dcterms:created>
  <dcterms:modified xsi:type="dcterms:W3CDTF">2024-02-19T21:33:55Z</dcterms:modified>
</cp:coreProperties>
</file>