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38A26-D734-0B91-C616-A8840DDD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EEDCF1-17EB-6BC3-5EAA-5CDED3E9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A345-D229-4D01-AA3E-249F237D724B}" type="datetimeFigureOut">
              <a:rPr lang="es-CO" smtClean="0"/>
              <a:t>19/02/2024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0773B2-D2F9-F7F3-5F99-3150CB27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77C573-F90C-3F08-1817-528AF650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9A92-728B-4306-ABEE-29C150845C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713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32070D-10F5-8B47-23C2-3A631332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E8F9F6-2B3D-D0AA-8F16-7376221BE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3DE1E2-D817-FBE3-4A05-39087C68E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94A345-D229-4D01-AA3E-249F237D724B}" type="datetimeFigureOut">
              <a:rPr lang="es-CO" smtClean="0"/>
              <a:t>19/02/2024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46DD22-56B0-63EF-B095-F61099B37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A7A7D-4B14-0B3B-E6AF-501E8C5F9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E79A92-728B-4306-ABEE-29C150845C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523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0E6C062-2311-EACC-0A17-64F13931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DF3A85-EF7B-D23C-2C91-1D1ACE631A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3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6F3A6E1-0EA4-0621-9DD9-3E523652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91219B-E40E-6A01-EAE6-8FFFAFC024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4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F469FCD-E217-08E7-8F99-8F5D132EF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FAFAD3-3204-A61F-ED5D-D20B450715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4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BBB2199-69A7-D428-1C62-46145556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33"/>
              </a:spcBef>
            </a:pPr>
            <a:r>
              <a:rPr lang="es-CO" sz="2000" b="1">
                <a:solidFill>
                  <a:srgbClr val="000000"/>
                </a:solidFill>
              </a:rPr>
              <a:t>POBLACIONAL</a:t>
            </a:r>
            <a:r>
              <a:rPr lang="es-CO" sz="2000" b="1" spc="-93">
                <a:solidFill>
                  <a:srgbClr val="000000"/>
                </a:solidFill>
              </a:rPr>
              <a:t> </a:t>
            </a:r>
            <a:r>
              <a:rPr lang="es-CO" sz="2000" b="1">
                <a:solidFill>
                  <a:srgbClr val="000000"/>
                </a:solidFill>
              </a:rPr>
              <a:t>NACIONAL</a:t>
            </a:r>
            <a:r>
              <a:rPr lang="es-CO" sz="2000" b="1" spc="-80">
                <a:solidFill>
                  <a:srgbClr val="000000"/>
                </a:solidFill>
              </a:rPr>
              <a:t> </a:t>
            </a:r>
            <a:r>
              <a:rPr lang="es-CO" sz="2000" b="1">
                <a:solidFill>
                  <a:srgbClr val="000000"/>
                </a:solidFill>
              </a:rPr>
              <a:t>MALLAMAS</a:t>
            </a:r>
            <a:r>
              <a:rPr lang="es-CO" sz="2000" b="1" spc="-73">
                <a:solidFill>
                  <a:srgbClr val="000000"/>
                </a:solidFill>
              </a:rPr>
              <a:t> </a:t>
            </a:r>
            <a:r>
              <a:rPr lang="es-CO" sz="2000" b="1" spc="-13">
                <a:solidFill>
                  <a:srgbClr val="000000"/>
                </a:solidFill>
              </a:rPr>
              <a:t>EPS-</a:t>
            </a:r>
            <a:r>
              <a:rPr lang="es-CO" sz="2000" b="1" spc="-67">
                <a:solidFill>
                  <a:srgbClr val="000000"/>
                </a:solidFill>
              </a:rPr>
              <a:t>I</a:t>
            </a:r>
            <a:endParaRPr lang="es-CO" sz="2000"/>
          </a:p>
          <a:p>
            <a:pPr algn="ctr">
              <a:spcBef>
                <a:spcPts val="7"/>
              </a:spcBef>
            </a:pPr>
            <a:r>
              <a:rPr lang="es-CO" sz="2000" b="1" spc="-13">
                <a:solidFill>
                  <a:srgbClr val="000000"/>
                </a:solidFill>
              </a:rPr>
              <a:t>SUBSIDIADO-CORTE SEPTIEMBRE 2022.</a:t>
            </a:r>
            <a:endParaRPr lang="es-CO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0FF8B4-6178-C9C6-89C7-B7FD7AFDD7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98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E407CF0-DB24-D4F5-809D-24769B8F1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33"/>
              </a:spcBef>
            </a:pPr>
            <a:r>
              <a:rPr lang="es-CO" b="1">
                <a:solidFill>
                  <a:srgbClr val="000000"/>
                </a:solidFill>
                <a:latin typeface="Arial"/>
                <a:cs typeface="Arial"/>
              </a:rPr>
              <a:t>PIRAMIDE</a:t>
            </a:r>
            <a:r>
              <a:rPr lang="es-CO" b="1" spc="-87">
                <a:solidFill>
                  <a:srgbClr val="000000"/>
                </a:solidFill>
              </a:rPr>
              <a:t> </a:t>
            </a:r>
            <a:r>
              <a:rPr lang="es-CO" b="1">
                <a:solidFill>
                  <a:srgbClr val="000000"/>
                </a:solidFill>
                <a:latin typeface="Arial"/>
                <a:cs typeface="Arial"/>
              </a:rPr>
              <a:t>POBLACIONAL</a:t>
            </a:r>
            <a:r>
              <a:rPr lang="es-CO" b="1" spc="-100">
                <a:solidFill>
                  <a:srgbClr val="000000"/>
                </a:solidFill>
              </a:rPr>
              <a:t> </a:t>
            </a:r>
            <a:r>
              <a:rPr lang="es-CO" b="1">
                <a:solidFill>
                  <a:srgbClr val="000000"/>
                </a:solidFill>
                <a:latin typeface="Arial"/>
                <a:cs typeface="Arial"/>
              </a:rPr>
              <a:t>NACIONAL</a:t>
            </a:r>
            <a:r>
              <a:rPr lang="es-CO" b="1" spc="-87">
                <a:solidFill>
                  <a:srgbClr val="000000"/>
                </a:solidFill>
              </a:rPr>
              <a:t> </a:t>
            </a:r>
            <a:r>
              <a:rPr lang="es-CO" b="1">
                <a:solidFill>
                  <a:srgbClr val="000000"/>
                </a:solidFill>
                <a:latin typeface="Arial"/>
                <a:cs typeface="Arial"/>
              </a:rPr>
              <a:t>MALLAMAS</a:t>
            </a:r>
            <a:r>
              <a:rPr lang="es-CO" b="1" spc="-87">
                <a:solidFill>
                  <a:srgbClr val="000000"/>
                </a:solidFill>
              </a:rPr>
              <a:t> </a:t>
            </a:r>
            <a:r>
              <a:rPr lang="es-CO" b="1" spc="-27">
                <a:solidFill>
                  <a:srgbClr val="000000"/>
                </a:solidFill>
              </a:rPr>
              <a:t>EPS-</a:t>
            </a:r>
            <a:endParaRPr lang="es-CO">
              <a:latin typeface="Arial"/>
              <a:cs typeface="Arial"/>
            </a:endParaRPr>
          </a:p>
          <a:p>
            <a:pPr marL="847" algn="ctr">
              <a:spcBef>
                <a:spcPts val="7"/>
              </a:spcBef>
            </a:pPr>
            <a:r>
              <a:rPr lang="es-CO" b="1">
                <a:solidFill>
                  <a:srgbClr val="000000"/>
                </a:solidFill>
                <a:latin typeface="Arial"/>
                <a:cs typeface="Arial"/>
              </a:rPr>
              <a:t>III</a:t>
            </a:r>
            <a:r>
              <a:rPr lang="es-CO" b="1" spc="67">
                <a:solidFill>
                  <a:srgbClr val="000000"/>
                </a:solidFill>
              </a:rPr>
              <a:t> TRIMESTRE </a:t>
            </a:r>
            <a:r>
              <a:rPr lang="es-CO" b="1" spc="-27">
                <a:solidFill>
                  <a:srgbClr val="000000"/>
                </a:solidFill>
              </a:rPr>
              <a:t>CONTRIBUTIVO-</a:t>
            </a:r>
            <a:r>
              <a:rPr lang="es-CO" b="1" spc="-13">
                <a:solidFill>
                  <a:srgbClr val="000000"/>
                </a:solidFill>
              </a:rPr>
              <a:t>2021.</a:t>
            </a:r>
            <a:endParaRPr lang="es-CO" dirty="0"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D9EF7E-D566-7DF4-24A2-6E9F0E1FDE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3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CADF6B6-BDD7-869C-BE70-5AE32858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76D1EB-B639-9FD8-2CA4-126C49B01F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22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5114A1E-4AA4-2889-280C-F9020EBC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7E89F3-4BD7-5DB7-042E-823182333A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37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7AFE6E1-A67C-17C0-265E-2AD116BAE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3339CF-32A6-7F5D-9D09-60B6D6DFA9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95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FA998F0-F44D-08F1-81FC-47817744D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D1AD05-BA7A-86B5-0BE1-B3002E09A7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81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284DE38-11A4-7B69-4E73-10610D42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6933" marR="6773" indent="50799" algn="ctr">
              <a:spcBef>
                <a:spcPts val="140"/>
              </a:spcBef>
            </a:pPr>
            <a:r>
              <a:rPr lang="es-CO" sz="2667" b="1" spc="-293">
                <a:solidFill>
                  <a:srgbClr val="396236"/>
                </a:solidFill>
              </a:rPr>
              <a:t>PRIORIDADES</a:t>
            </a:r>
            <a:r>
              <a:rPr lang="es-CO" sz="2667" b="1" spc="67">
                <a:solidFill>
                  <a:srgbClr val="396236"/>
                </a:solidFill>
              </a:rPr>
              <a:t> </a:t>
            </a:r>
            <a:r>
              <a:rPr lang="es-CO" sz="2667" b="1" spc="-300">
                <a:solidFill>
                  <a:srgbClr val="396236"/>
                </a:solidFill>
              </a:rPr>
              <a:t>NACIONALES</a:t>
            </a:r>
            <a:r>
              <a:rPr lang="es-CO" sz="2667" b="1" spc="73">
                <a:solidFill>
                  <a:srgbClr val="396236"/>
                </a:solidFill>
              </a:rPr>
              <a:t> </a:t>
            </a:r>
            <a:r>
              <a:rPr lang="es-CO" sz="2667" b="1" spc="-373">
                <a:solidFill>
                  <a:srgbClr val="396236"/>
                </a:solidFill>
              </a:rPr>
              <a:t>REG. </a:t>
            </a:r>
            <a:r>
              <a:rPr lang="es-CO" sz="2667" b="1" spc="-280">
                <a:solidFill>
                  <a:srgbClr val="396236"/>
                </a:solidFill>
              </a:rPr>
              <a:t>CONTRIBUTIVO</a:t>
            </a:r>
            <a:r>
              <a:rPr lang="es-CO" sz="2667" b="1" spc="-33">
                <a:solidFill>
                  <a:srgbClr val="396236"/>
                </a:solidFill>
              </a:rPr>
              <a:t> </a:t>
            </a:r>
            <a:r>
              <a:rPr lang="es-CO" sz="2667" b="1">
                <a:solidFill>
                  <a:srgbClr val="396236"/>
                </a:solidFill>
              </a:rPr>
              <a:t>–</a:t>
            </a:r>
            <a:r>
              <a:rPr lang="es-CO" sz="2667" b="1" spc="-53">
                <a:solidFill>
                  <a:srgbClr val="396236"/>
                </a:solidFill>
              </a:rPr>
              <a:t> </a:t>
            </a:r>
            <a:r>
              <a:rPr lang="es-CO" sz="2667" b="1" spc="-280">
                <a:solidFill>
                  <a:srgbClr val="396236"/>
                </a:solidFill>
              </a:rPr>
              <a:t>VIGENCIA</a:t>
            </a:r>
            <a:r>
              <a:rPr lang="es-CO" sz="2667" b="1" spc="-53">
                <a:solidFill>
                  <a:srgbClr val="396236"/>
                </a:solidFill>
              </a:rPr>
              <a:t> </a:t>
            </a:r>
            <a:r>
              <a:rPr lang="es-CO" sz="2667" b="1" spc="73">
                <a:solidFill>
                  <a:srgbClr val="396236"/>
                </a:solidFill>
              </a:rPr>
              <a:t>2021</a:t>
            </a:r>
            <a:endParaRPr lang="es-CO" sz="2667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83C337-2645-60A7-656B-677B4EA325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1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5B15F83-1DA5-78F7-9319-6CE15FCF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148DB7-432A-8E3A-214B-3087753FB4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2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8371C85-D60D-421E-FE26-35A9F5F2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Rendición de Cuentas III Trimestre 2021</a:t>
            </a:r>
            <a:br>
              <a:rPr lang="es-ES" sz="4000"/>
            </a:br>
            <a:r>
              <a:rPr lang="es-ES" sz="4000"/>
              <a:t> (Julio- Agosto y Septiembre)</a:t>
            </a:r>
            <a:endParaRPr lang="es-419" sz="4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B58A27-925F-8B90-9BEF-54919A3A25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86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E94C069-66CB-AA84-DA5C-2AE013550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267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Indicadores Sistema Obligatorio de Garantía de Calidad</a:t>
            </a:r>
            <a:br>
              <a:rPr lang="es-CO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D92C68-9241-0C3F-043C-3840F3D2E7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93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C5B7FF0-345E-B366-0F35-A26245C5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4AC88A-4093-9B65-0CC9-15710DDF90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89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3CB5F60-11F6-F2B8-9E15-61BEB7C1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333"/>
              </a:spcAft>
            </a:pPr>
            <a:r>
              <a:rPr lang="es-MX" sz="1467" b="0">
                <a:solidFill>
                  <a:srgbClr val="000000"/>
                </a:solidFill>
                <a:latin typeface="+mn-lt"/>
              </a:rPr>
              <a:t>Conforme lo establece el MSPS en lo relacionado con los periodos de tiempo en los cuales el afiliado podrá recibir la atención médica por  especialista en medicina interna, ginecobstetricia, cirugía y pediatría, se puede entender, que la EAPB dispone de una adecuada red de prestadores con la suficiente capacidad resolutiva y así mismo un proceso de referencia y contra referencia que responde a la necesidad del afiliado, logrando su propósito al regular y controlar las remisiones otorgadas por medicina general y mantener la utilidad de la baja complejidad en el manejo integral de las patologías diagnosticadas en estos centros asistenciales</a:t>
            </a:r>
            <a:r>
              <a:rPr lang="es-MX" sz="1333" b="0">
                <a:solidFill>
                  <a:srgbClr val="000000"/>
                </a:solidFill>
                <a:latin typeface="+mn-lt"/>
              </a:rPr>
              <a:t>.</a:t>
            </a:r>
            <a:r>
              <a:rPr lang="es-MX" sz="1333">
                <a:latin typeface="+mn-lt"/>
              </a:rPr>
              <a:t> </a:t>
            </a:r>
            <a:br>
              <a:rPr lang="es-MX" sz="1333">
                <a:latin typeface="+mn-lt"/>
              </a:rPr>
            </a:br>
            <a:endParaRPr lang="es-CO" sz="1333" b="0" dirty="0">
              <a:solidFill>
                <a:schemeClr val="accent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9A7EBA-030A-34F1-D5FD-60279A9F21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29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6878CE1-203B-3796-27C8-D4994BC1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0B790D-96FA-05A4-CA13-915D1EFBD7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45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5A57165-42F6-D00F-7B42-F1DE0F71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99287C-894B-976C-56BF-AF959910CB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77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48D09B3-100E-6B45-D8D7-5ED76343A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13817F-4F68-35B2-BC43-2C1C1E0AA9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27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1E41E94-535B-C3FA-A66C-50223C3EE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5F1ABC-05DE-F567-F157-BE173D72ED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23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7501238-E4F5-1106-C3AC-62EC9A9E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D09F0B-5770-EE3E-0249-655C028827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91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3347EAD-E076-A462-DD3A-C86E55140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MX"/>
            </a:b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21865D-692B-31B3-64A1-B4EDFC7865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86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49C8FC1-6747-40EF-BD14-85B21A17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5B8035-9B73-1629-FDD5-C23E8FDEC1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12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7A61C07-FB9F-034F-10B4-F85074C1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TABLA DE CONTENIDO</a:t>
            </a:r>
            <a:endParaRPr lang="es-419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0285DB-2E37-82A9-72D6-9B529AC1E3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55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CFF21CD-79A2-22EF-AAB9-B1112C5DE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B651BC-876A-6E37-46B9-BC4C4F283C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72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E0B89CE-D4FA-F0FA-BD93-ED428909E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1633E0-E734-6563-3EFA-07E9506008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45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D9A0C50-1FDC-F620-1C89-DBB69827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u="sng">
                <a:solidFill>
                  <a:schemeClr val="bg2"/>
                </a:solidFill>
                <a:latin typeface="+mn-lt"/>
              </a:rPr>
              <a:t>DISTRIBUCION PQRS IV TRIMESTRE 2021</a:t>
            </a:r>
            <a:endParaRPr lang="es-CO" b="1" u="sng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4872DA-FEDD-EFD1-287B-6D526E407F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23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1B58260-665A-63E7-C61B-AEF8816A9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E27EEB-232D-1824-A73E-7A790B180F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95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93F91F4-185F-0C53-1196-364ABDCA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/>
              <a:t>PQR POR REGIONALES</a:t>
            </a:r>
            <a:endParaRPr lang="es-419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17B0F1A-8D2A-0BA3-5AAE-ACFC48A16B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08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3309C89-6792-F5C2-4335-5892A67CC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>
                <a:solidFill>
                  <a:schemeClr val="bg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MOTIVOS MÁS FRECUENTES DE PQR SENTENCIA T-760</a:t>
            </a:r>
            <a:br>
              <a:rPr lang="es-CO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s-CO" sz="7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B2567D-7D26-26F7-6FEC-8C0D34AAF6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12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B97B1AE-EB18-A216-6D5C-09140A23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64290C-3563-1848-0C11-AAE2B92F49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42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6B9238A-5EC5-72A0-E5E3-4DFB0E212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1B083F-18F8-725D-79B9-2EA2831C62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11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61C0361-8B3B-7D39-815D-81F9A72F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INFORME TERCER TRIMESTRE 2021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6639AB-685A-FED3-633C-2DAE0ADD63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43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AD2A0AF-667B-8F82-A607-FCAFF8CD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INFORME TERCER TRIMESTRE 2021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8C9587-1E00-3F59-6D76-C548E77543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56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022CD6F-100A-A708-713B-9E28E607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95B90B-5DFF-5932-8D99-7445A71E0D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39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C599621-0E69-A4A2-0AAD-62FC012D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INFORME TERCER TRIMESTRE 2021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86CA51-C540-0D6E-C509-8D311912D1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43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68F5D5C-A340-DED0-739E-17F19415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INFORME TERCER TRIMESTRE 2021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699BF6-872F-10CF-71FA-78A35B68BD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063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CB4051F-4901-2FB5-1F87-82D2BDA0F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8B3852-CDC4-E9FC-3F78-5CA41A7976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69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624C589-1C2B-C749-9F8A-5FE4344D4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146443-FF27-7A9B-7DBF-E40919E07E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D87A75B-DCC2-BC5A-188C-F46B0163B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1909A7-18E2-B5B9-F407-C819A2087D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5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6321BD5-A934-58F6-057C-E5F37819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AF26E7-898C-D655-0E93-2A9D0E937A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96F394F-F2BB-FEDF-C964-07C027901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ADF038-6627-FB49-E2E4-3D4C5A80FD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92EA479-CA50-822A-3DF0-8F23406F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953C2B-A794-D3C9-003A-83C01D0A3C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C1AA5B1-767A-E1BB-D43F-992FF18AB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AFB203-EC19-2035-A88F-AAD5E4E6D5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1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0317B67-AD22-55B3-2282-FB205CD82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B46211-E96D-C907-1718-318F4D85DE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51E11C0-3998-862A-2C31-4465661AE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6933" marR="6773" algn="ctr">
              <a:spcBef>
                <a:spcPts val="133"/>
              </a:spcBef>
            </a:pPr>
            <a:r>
              <a:rPr lang="es-ES" sz="4000" b="1" spc="-13">
                <a:solidFill>
                  <a:srgbClr val="000000"/>
                </a:solidFill>
              </a:rPr>
              <a:t>CARACTERIZACION POBLACIONAL </a:t>
            </a:r>
            <a:r>
              <a:rPr lang="es-ES" sz="4000" b="1">
                <a:solidFill>
                  <a:srgbClr val="000000"/>
                </a:solidFill>
              </a:rPr>
              <a:t>MALLAMAS</a:t>
            </a:r>
            <a:r>
              <a:rPr lang="es-ES" sz="4000" b="1" spc="-147">
                <a:solidFill>
                  <a:srgbClr val="000000"/>
                </a:solidFill>
              </a:rPr>
              <a:t> </a:t>
            </a:r>
            <a:r>
              <a:rPr lang="es-ES" sz="4000" b="1">
                <a:solidFill>
                  <a:srgbClr val="000000"/>
                </a:solidFill>
              </a:rPr>
              <a:t>EPS-</a:t>
            </a:r>
            <a:r>
              <a:rPr lang="es-ES" sz="4000" b="1" spc="-67">
                <a:solidFill>
                  <a:srgbClr val="000000"/>
                </a:solidFill>
              </a:rPr>
              <a:t>I </a:t>
            </a:r>
            <a:r>
              <a:rPr lang="es-ES" sz="4000" b="1" spc="-27">
                <a:solidFill>
                  <a:srgbClr val="000000"/>
                </a:solidFill>
              </a:rPr>
              <a:t>2021</a:t>
            </a:r>
            <a:br>
              <a:rPr lang="es-ES" sz="4000" b="1" spc="-27">
                <a:solidFill>
                  <a:srgbClr val="000000"/>
                </a:solidFill>
              </a:rPr>
            </a:br>
            <a:br>
              <a:rPr lang="es-ES" sz="4000" b="1" spc="-27">
                <a:solidFill>
                  <a:srgbClr val="000000"/>
                </a:solidFill>
              </a:rPr>
            </a:br>
            <a:r>
              <a:rPr lang="es-ES" sz="4000" b="1" spc="-27">
                <a:solidFill>
                  <a:srgbClr val="000000"/>
                </a:solidFill>
              </a:rPr>
              <a:t>III TRIMESTRE</a:t>
            </a:r>
            <a:endParaRPr lang="es-ES" sz="4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217B1B-3AA4-0A26-6112-7C0EA27C0E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229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88CB819-4FE3-FEC7-7EE6-FFCE1BFE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6788D2-6441-EF3D-A397-7A24B0EEFC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3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1032F7F-279E-4FE4-01A9-52C9C60C2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E4684D-F9DE-0CEB-77E4-C182335C0A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3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338613B-EF7D-C416-2608-0EDB74695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1100"/>
            </a:pPr>
            <a:r>
              <a:rPr lang="es-CO" sz="5333" b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GRACIAS</a:t>
            </a:r>
            <a:endParaRPr lang="es-CO" sz="5333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31BE4E-E127-D935-50C5-F5C2D5FAD7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60E28BC-D48D-C281-1021-2DFF3FDD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06A60A-6A6D-C909-EA16-F0A1052AE3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4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732FD8D-9606-9292-C9A1-48DD4950A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CAA38A-9202-82C4-70FB-87D15708D9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9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4A49774-1A3B-D81A-DD6F-917061FB1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33"/>
              </a:spcBef>
            </a:pPr>
            <a:r>
              <a:rPr lang="es-CO" sz="2000" b="1">
                <a:solidFill>
                  <a:srgbClr val="000000"/>
                </a:solidFill>
              </a:rPr>
              <a:t>PIRAMIDE</a:t>
            </a:r>
            <a:r>
              <a:rPr lang="es-CO" sz="2000" b="1" spc="-87">
                <a:solidFill>
                  <a:srgbClr val="000000"/>
                </a:solidFill>
              </a:rPr>
              <a:t> </a:t>
            </a:r>
            <a:r>
              <a:rPr lang="es-CO" sz="2000" b="1">
                <a:solidFill>
                  <a:srgbClr val="000000"/>
                </a:solidFill>
              </a:rPr>
              <a:t>POBLACIONAL</a:t>
            </a:r>
            <a:r>
              <a:rPr lang="es-CO" sz="2000" b="1" spc="-100">
                <a:solidFill>
                  <a:srgbClr val="000000"/>
                </a:solidFill>
              </a:rPr>
              <a:t> </a:t>
            </a:r>
            <a:r>
              <a:rPr lang="es-CO" sz="2000" b="1">
                <a:solidFill>
                  <a:srgbClr val="000000"/>
                </a:solidFill>
              </a:rPr>
              <a:t>NACIONAL</a:t>
            </a:r>
            <a:r>
              <a:rPr lang="es-CO" sz="2000" b="1" spc="-87">
                <a:solidFill>
                  <a:srgbClr val="000000"/>
                </a:solidFill>
              </a:rPr>
              <a:t> </a:t>
            </a:r>
            <a:r>
              <a:rPr lang="es-CO" sz="2000" b="1">
                <a:solidFill>
                  <a:srgbClr val="000000"/>
                </a:solidFill>
              </a:rPr>
              <a:t>MALLAMAS</a:t>
            </a:r>
            <a:r>
              <a:rPr lang="es-CO" sz="2000" b="1" spc="-87">
                <a:solidFill>
                  <a:srgbClr val="000000"/>
                </a:solidFill>
              </a:rPr>
              <a:t> </a:t>
            </a:r>
            <a:r>
              <a:rPr lang="es-CO" sz="2000" b="1" spc="-27">
                <a:solidFill>
                  <a:srgbClr val="000000"/>
                </a:solidFill>
              </a:rPr>
              <a:t>EPS-</a:t>
            </a:r>
            <a:endParaRPr lang="es-CO" sz="2000"/>
          </a:p>
          <a:p>
            <a:pPr marL="847" algn="ctr">
              <a:spcBef>
                <a:spcPts val="7"/>
              </a:spcBef>
            </a:pPr>
            <a:r>
              <a:rPr lang="es-CO" sz="2000" b="1">
                <a:solidFill>
                  <a:srgbClr val="000000"/>
                </a:solidFill>
              </a:rPr>
              <a:t>III</a:t>
            </a:r>
            <a:r>
              <a:rPr lang="es-CO" sz="2000" b="1" spc="53">
                <a:solidFill>
                  <a:srgbClr val="000000"/>
                </a:solidFill>
              </a:rPr>
              <a:t>  TRIMESTRE </a:t>
            </a:r>
            <a:r>
              <a:rPr lang="es-CO" sz="2000" b="1" spc="-27">
                <a:solidFill>
                  <a:srgbClr val="000000"/>
                </a:solidFill>
              </a:rPr>
              <a:t>SUBSIDIADO-</a:t>
            </a:r>
            <a:r>
              <a:rPr lang="es-CO" sz="2000" b="1" spc="-13">
                <a:solidFill>
                  <a:srgbClr val="000000"/>
                </a:solidFill>
              </a:rPr>
              <a:t>2021.</a:t>
            </a:r>
            <a:endParaRPr lang="es-CO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1C6D45-FDC1-E128-34DD-950ACDE12F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21FB90B-9753-5DA0-4B40-900C43134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3D374C-0ACB-CDD7-331F-2AEE681CD3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834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Panorámica</PresentationFormat>
  <Paragraphs>21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7" baseType="lpstr">
      <vt:lpstr>Aptos</vt:lpstr>
      <vt:lpstr>Aptos Display</vt:lpstr>
      <vt:lpstr>Arial</vt:lpstr>
      <vt:lpstr>Calibri</vt:lpstr>
      <vt:lpstr>Tema de Office</vt:lpstr>
      <vt:lpstr>Presentación de PowerPoint</vt:lpstr>
      <vt:lpstr>Rendición de Cuentas III Trimestre 2021  (Julio- Agosto y Septiembre)</vt:lpstr>
      <vt:lpstr>TABLA DE CONTENIDO</vt:lpstr>
      <vt:lpstr>Presentación de PowerPoint</vt:lpstr>
      <vt:lpstr>CARACTERIZACION POBLACIONAL MALLAMAS EPS-I 2021  III TRIMESTRE</vt:lpstr>
      <vt:lpstr>Presentación de PowerPoint</vt:lpstr>
      <vt:lpstr>Presentación de PowerPoint</vt:lpstr>
      <vt:lpstr>PIRAMIDE POBLACIONAL NACIONAL MALLAMAS EPS- III  TRIMESTRE SUBSIDIADO-2021.</vt:lpstr>
      <vt:lpstr>Presentación de PowerPoint</vt:lpstr>
      <vt:lpstr>Presentación de PowerPoint</vt:lpstr>
      <vt:lpstr>Presentación de PowerPoint</vt:lpstr>
      <vt:lpstr>POBLACIONAL NACIONAL MALLAMAS EPS-I SUBSIDIADO-CORTE SEPTIEMBRE 2022.</vt:lpstr>
      <vt:lpstr>PIRAMIDE POBLACIONAL NACIONAL MALLAMAS EPS- III TRIMESTRE CONTRIBUTIVO-2021.</vt:lpstr>
      <vt:lpstr>Presentación de PowerPoint</vt:lpstr>
      <vt:lpstr>Presentación de PowerPoint</vt:lpstr>
      <vt:lpstr>Presentación de PowerPoint</vt:lpstr>
      <vt:lpstr>Presentación de PowerPoint</vt:lpstr>
      <vt:lpstr>PRIORIDADES NACIONALES REG. CONTRIBUTIVO – VIGENCIA 2021</vt:lpstr>
      <vt:lpstr>Presentación de PowerPoint</vt:lpstr>
      <vt:lpstr>Indicadores Sistema Obligatorio de Garantía de Calidad </vt:lpstr>
      <vt:lpstr>Presentación de PowerPoint</vt:lpstr>
      <vt:lpstr>Conforme lo establece el MSPS en lo relacionado con los periodos de tiempo en los cuales el afiliado podrá recibir la atención médica por  especialista en medicina interna, ginecobstetricia, cirugía y pediatría, se puede entender, que la EAPB dispone de una adecuada red de prestadores con la suficiente capacidad resolutiva y así mismo un proceso de referencia y contra referencia que responde a la necesidad del afiliado, logrando su propósito al regular y controlar las remisiones otorgadas por medicina general y mantener la utilidad de la baja complejidad en el manejo integral de las patologías diagnosticadas en estos centros asistenciales.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DISTRIBUCION PQRS IV TRIMESTRE 2021</vt:lpstr>
      <vt:lpstr>Presentación de PowerPoint</vt:lpstr>
      <vt:lpstr>PQR POR REGIONALES</vt:lpstr>
      <vt:lpstr>MOTIVOS MÁS FRECUENTES DE PQR SENTENCIA T-760 </vt:lpstr>
      <vt:lpstr>Presentación de PowerPoint</vt:lpstr>
      <vt:lpstr>Presentación de PowerPoint</vt:lpstr>
      <vt:lpstr>INFORME TERCER TRIMESTRE 2021</vt:lpstr>
      <vt:lpstr>INFORME TERCER TRIMESTRE 2021</vt:lpstr>
      <vt:lpstr>INFORME TERCER TRIMESTRE 2021</vt:lpstr>
      <vt:lpstr>INFORME TERCER TRIMESTRE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SALUD PUBLICA 03</dc:creator>
  <cp:lastModifiedBy>SALUD PUBLICA 03</cp:lastModifiedBy>
  <cp:revision>1</cp:revision>
  <dcterms:created xsi:type="dcterms:W3CDTF">2024-02-19T21:31:14Z</dcterms:created>
  <dcterms:modified xsi:type="dcterms:W3CDTF">2024-02-19T21:31:14Z</dcterms:modified>
</cp:coreProperties>
</file>